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2" roundtripDataSignature="AMtx7mhmC9lge9+s2IR/XipnhfyyeSNs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customschemas.google.com/relationships/presentationmetadata" Target="metadata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177b6bb2b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d177b6bb2b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d177b6bb2b_0_5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177b6bb2b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d177b6bb2b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d177b6bb2b_0_6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177b6bb2b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d177b6bb2b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d177b6bb2b_0_6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177b6bb2b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177b6bb2b_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d177b6bb2b_0_7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177b6bb2b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177b6bb2b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d177b6bb2b_0_8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177b6bb2b_0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d177b6bb2b_0_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d177b6bb2b_0_8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177b6bb2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177b6bb2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d177b6bb2b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177b6bb2b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177b6bb2b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d177b6bb2b_0_1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177b6bb2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177b6bb2b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d177b6bb2b_0_1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177b6bb2b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d177b6bb2b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d177b6bb2b_0_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177b6bb2b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d177b6bb2b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d177b6bb2b_0_3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d177b6bb2b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d177b6bb2b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d177b6bb2b_0_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177b6bb2b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d177b6bb2b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d177b6bb2b_0_4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177b6bb2b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d177b6bb2b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d177b6bb2b_0_5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22.png"/><Relationship Id="rId8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vent Title Slide" showMasterSp="0">
  <p:cSld name="Event 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5728" l="0" r="0" t="0"/>
          <a:stretch/>
        </p:blipFill>
        <p:spPr>
          <a:xfrm>
            <a:off x="6412451" y="1191163"/>
            <a:ext cx="6236749" cy="566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ctrTitle"/>
          </p:nvPr>
        </p:nvSpPr>
        <p:spPr>
          <a:xfrm>
            <a:off x="600472" y="2057400"/>
            <a:ext cx="938172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612504" y="3810000"/>
            <a:ext cx="3479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>
                <a:solidFill>
                  <a:srgbClr val="7F7F7F"/>
                </a:solidFill>
              </a:defRPr>
            </a:lvl1pPr>
            <a:lvl2pPr lvl="1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descr="vt-9"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5" y="5716306"/>
            <a:ext cx="97790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 txBox="1"/>
          <p:nvPr/>
        </p:nvSpPr>
        <p:spPr>
          <a:xfrm>
            <a:off x="5629365" y="6553200"/>
            <a:ext cx="9332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1542.167C</a:t>
            </a:r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4">
            <a:alphaModFix/>
          </a:blip>
          <a:srcRect b="33660" l="0" r="0" t="32432"/>
          <a:stretch/>
        </p:blipFill>
        <p:spPr>
          <a:xfrm>
            <a:off x="7503139" y="3237912"/>
            <a:ext cx="4384061" cy="1486488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pic>
        <p:nvPicPr>
          <p:cNvPr descr="vt-7" id="25" name="Google Shape;2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8" y="152400"/>
            <a:ext cx="1033462" cy="995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0"/>
          <p:cNvGrpSpPr/>
          <p:nvPr/>
        </p:nvGrpSpPr>
        <p:grpSpPr>
          <a:xfrm>
            <a:off x="9306569" y="273335"/>
            <a:ext cx="1699496" cy="1130731"/>
            <a:chOff x="6518767" y="279233"/>
            <a:chExt cx="1699496" cy="1130731"/>
          </a:xfrm>
        </p:grpSpPr>
        <p:pic>
          <p:nvPicPr>
            <p:cNvPr id="27" name="Google Shape;2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7041920" y="664257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  <p:pic>
          <p:nvPicPr>
            <p:cNvPr id="28" name="Google Shape;28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6508598" y="616499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ordination Brief Title" showMasterSp="0">
  <p:cSld name="Coordination Brief 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9"/>
          <p:cNvPicPr preferRelativeResize="0"/>
          <p:nvPr/>
        </p:nvPicPr>
        <p:blipFill rotWithShape="1">
          <a:blip r:embed="rId2">
            <a:alphaModFix/>
          </a:blip>
          <a:srcRect b="5728" l="0" r="0" t="0"/>
          <a:stretch/>
        </p:blipFill>
        <p:spPr>
          <a:xfrm>
            <a:off x="6412451" y="1191163"/>
            <a:ext cx="6236749" cy="56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9" id="69" name="Google Shape;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5" y="5716306"/>
            <a:ext cx="97790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/>
        </p:nvSpPr>
        <p:spPr>
          <a:xfrm>
            <a:off x="5629365" y="6553200"/>
            <a:ext cx="9332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1542.167C</a:t>
            </a:r>
            <a:endParaRPr/>
          </a:p>
        </p:txBody>
      </p:sp>
      <p:pic>
        <p:nvPicPr>
          <p:cNvPr id="71" name="Google Shape;71;p19"/>
          <p:cNvPicPr preferRelativeResize="0"/>
          <p:nvPr/>
        </p:nvPicPr>
        <p:blipFill rotWithShape="1">
          <a:blip r:embed="rId4">
            <a:alphaModFix/>
          </a:blip>
          <a:srcRect b="33660" l="0" r="0" t="32432"/>
          <a:stretch/>
        </p:blipFill>
        <p:spPr>
          <a:xfrm>
            <a:off x="7503139" y="3237912"/>
            <a:ext cx="4384061" cy="1486488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pic>
        <p:nvPicPr>
          <p:cNvPr descr="vt-7" id="72" name="Google Shape;7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8" y="152400"/>
            <a:ext cx="1033462" cy="9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/>
        </p:nvSpPr>
        <p:spPr>
          <a:xfrm>
            <a:off x="1219200" y="2570913"/>
            <a:ext cx="55578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</a:t>
            </a:r>
            <a:endParaRPr/>
          </a:p>
        </p:txBody>
      </p:sp>
      <p:grpSp>
        <p:nvGrpSpPr>
          <p:cNvPr id="74" name="Google Shape;74;p19"/>
          <p:cNvGrpSpPr/>
          <p:nvPr/>
        </p:nvGrpSpPr>
        <p:grpSpPr>
          <a:xfrm>
            <a:off x="9306569" y="273335"/>
            <a:ext cx="1699496" cy="1130731"/>
            <a:chOff x="6518767" y="279233"/>
            <a:chExt cx="1699496" cy="1130731"/>
          </a:xfrm>
        </p:grpSpPr>
        <p:pic>
          <p:nvPicPr>
            <p:cNvPr id="75" name="Google Shape;7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7041920" y="664257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  <p:pic>
          <p:nvPicPr>
            <p:cNvPr id="76" name="Google Shape;76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6508598" y="616499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ordination Brief">
  <p:cSld name="Coordination Brief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567375" y="304800"/>
            <a:ext cx="30572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endParaRPr/>
          </a:p>
        </p:txBody>
      </p:sp>
      <p:sp>
        <p:nvSpPr>
          <p:cNvPr id="79" name="Google Shape;79;p20"/>
          <p:cNvSpPr txBox="1"/>
          <p:nvPr/>
        </p:nvSpPr>
        <p:spPr>
          <a:xfrm>
            <a:off x="228600" y="1435417"/>
            <a:ext cx="4725079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ORM/TTO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WX / NOTAMS / TFR / BASH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Kneeboard Card Review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TACADMIN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Marshal Check-In / Alpha Check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G-Warm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FENCE In / Alibis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 / Range Check-In</a:t>
            </a:r>
            <a:endParaRPr/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the War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OPS &amp; G Checks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KIO vs Terminate / COMM</a:t>
            </a:r>
            <a:endParaRPr/>
          </a:p>
          <a:p>
            <a: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TACFORM btwn sets &amp; runs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KIO / FENCE Out / BDCs</a:t>
            </a:r>
            <a:endParaRPr/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 OVERVIEW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Items</a:t>
            </a:r>
            <a:endParaRPr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7833360" y="1435417"/>
            <a:ext cx="4114800" cy="3416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18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EMERGENCIES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ABORTS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NORDO / LCLS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SYSTEM FAILURES / EPs / CRM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MIDAIR / BIRD STRIKE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EJECTION / SAR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DIVERTS / BINGO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RADIO / ICS FAILURE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FIELD ARRESTMENT</a:t>
            </a:r>
            <a:endParaRPr/>
          </a:p>
        </p:txBody>
      </p:sp>
      <p:sp>
        <p:nvSpPr>
          <p:cNvPr id="81" name="Google Shape;81;p20"/>
          <p:cNvSpPr txBox="1"/>
          <p:nvPr/>
        </p:nvSpPr>
        <p:spPr>
          <a:xfrm>
            <a:off x="4749099" y="1435417"/>
            <a:ext cx="2670943" cy="3826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Allowable Slide Times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/ No-go Criteria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Fallouts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Spares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 Completion Criteria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Lead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Mission</a:t>
            </a:r>
            <a:endParaRPr/>
          </a:p>
        </p:txBody>
      </p:sp>
      <p:cxnSp>
        <p:nvCxnSpPr>
          <p:cNvPr id="82" name="Google Shape;82;p20"/>
          <p:cNvCxnSpPr/>
          <p:nvPr/>
        </p:nvCxnSpPr>
        <p:spPr>
          <a:xfrm>
            <a:off x="4267200" y="1724085"/>
            <a:ext cx="0" cy="4448115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2C99D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20"/>
          <p:cNvCxnSpPr/>
          <p:nvPr/>
        </p:nvCxnSpPr>
        <p:spPr>
          <a:xfrm>
            <a:off x="7848600" y="1724084"/>
            <a:ext cx="0" cy="4448115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2C99D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0"/>
          <p:cNvSpPr txBox="1"/>
          <p:nvPr/>
        </p:nvSpPr>
        <p:spPr>
          <a:xfrm>
            <a:off x="642122" y="5954945"/>
            <a:ext cx="2670943" cy="75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TRAINING RULES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1" lang="en-US" sz="1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(IF APPLICABLE)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W ALT Training Rules">
  <p:cSld name="LOW ALT Training Rule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/>
        </p:nvSpPr>
        <p:spPr>
          <a:xfrm>
            <a:off x="2951581" y="381774"/>
            <a:ext cx="62888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ALT TRAINING RULES</a:t>
            </a:r>
            <a:endParaRPr/>
          </a:p>
        </p:txBody>
      </p:sp>
      <p:sp>
        <p:nvSpPr>
          <p:cNvPr id="87" name="Google Shape;87;p21"/>
          <p:cNvSpPr txBox="1"/>
          <p:nvPr/>
        </p:nvSpPr>
        <p:spPr>
          <a:xfrm>
            <a:off x="152400" y="1371600"/>
            <a:ext cx="6096000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currency of all aircrew.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requirements: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Daylight between 30 minutes after sunrise until 30 minutes before sunset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VMC with a defined horizon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3000 ft AGL ceiling &amp; 5 sm visibility along the entire route/area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shall be continuously assessed throughout the LAT phase of the sortie.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Descent through a solid overcast in attempt to achieve VMC conditions, while not under positive IFR control, is prohibited.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CFIT Avoidance: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local altimeter setting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Terrain Clearance Tasks take priority over all other tasking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Crosscheck Time (MCT) is one (1) second in a turn, five (5) seconds straight and level.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Altitude Warning system (LAW/RADALT): _____ ft AGL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Altitude: ______ ft AGL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Emergency Safe Altitude: ______ ft MSL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Airspeed: ______ KCAS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Wingman never flies below lead’s altitude (not required if single aircraft)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Wingman is primarily responsible for flight deconfliction and collision avoidance except for TAC turns into wingman; however, all members of the flight are responsible for collision avoidance (not required if single aircraft)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turns below 1000 ft AGL shall be made level and closely monitored for nose slice.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 shall take immediate, proactive steps to maneuver aircraft back within briefed limits if any altitude warnings, aural or visual, are triggered or if airspeed drops below minimums.</a:t>
            </a:r>
            <a:endParaRPr/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6477000" y="1371600"/>
            <a:ext cx="5486400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 Checks shall be completed prior to entering the LAT environment.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aircraft shall monitor a common frequency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aircraft may call “knock it off” (KIO). All aircraft shall acknowledge the KIO call, roll wings level and climb-to-cope above the LAT environment (1500 ft AGL minimum or Emergency Safe Altitude if IMC). Aircraft shall KIO for any of the following reasons: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Interloper aircraft enters the mission area and is detrimental to flight safety.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Inadvertent IMC or weather deteriorates below minimums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Birdstrike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Situational Awareness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Unsafe Situation / Emergency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border of authorized training area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 or suspected A-LOC or G-LOC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Overstress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rule violation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BINGO fuel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aircraft descends and remains below the pre-briefed minimum altitude for an unsafe duration (not to exceed 3 seconds) or does not respond immediately to calls to correct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aircraft descends in a turn that was intended to be level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Aircraft rocking its wings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Aircraft goes NORDO or loses ICS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or more aircraft lose sight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Objectives achieved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aware of the high mid-air potential following a KIO.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attempt to re-enter a MTR after leaving the route structure.</a:t>
            </a:r>
            <a:endParaRPr/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21">
            <a:hlinkClick action="ppaction://hlinkshowjump?jump=previousslide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7600" y="5791200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r to Surface Training Rules">
  <p:cSld name="Air to Surface Training Rule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/>
        </p:nvSpPr>
        <p:spPr>
          <a:xfrm>
            <a:off x="2184691" y="381000"/>
            <a:ext cx="81274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TO SURFACE TRAINING RULES</a:t>
            </a:r>
            <a:endParaRPr/>
          </a:p>
        </p:txBody>
      </p:sp>
      <p:sp>
        <p:nvSpPr>
          <p:cNvPr id="92" name="Google Shape;92;p22"/>
          <p:cNvSpPr txBox="1"/>
          <p:nvPr/>
        </p:nvSpPr>
        <p:spPr>
          <a:xfrm>
            <a:off x="152400" y="1502688"/>
            <a:ext cx="6553200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CFIT Avoidance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local altimeter setting.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Floor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Min Safe Altitude _____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Settings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release of ordnance unless: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is positively identified, and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Cleared by Range Safety Officer / Observer (today it is____), or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Abort Criteria: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delivery criteria in accordance with weaponeered delivery parameters briefed to the flight.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Passing NLT Release Altitude.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aircrew or observer call, “Abort.”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ARM may be placed to ARM under the following conditions: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Freefall ordnance “CCIP” or “MANUAL” delivery: approaching roll-in.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accordance with range restrictions defined in the range manual for the range in use.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 hung ordnance procedures.</a:t>
            </a:r>
            <a:endParaRPr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/>
          <p:nvPr/>
        </p:nvSpPr>
        <p:spPr>
          <a:xfrm>
            <a:off x="6096000" y="1502688"/>
            <a:ext cx="548640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Midair / Collision Avoidance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b="1"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   Sufficient mission crosscheck time (MCT) and altitude 	deconfliction will be used by all flight members to 	ensure safe separation during all phases of flight. </a:t>
            </a:r>
            <a:endParaRPr/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2">
            <a:hlinkClick action="ppaction://hlinkshowjump?jump=previousslide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7600" y="5791200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FM / FTX Training Rules">
  <p:cSld name="BFM / FTX Training Rule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3220757" y="304800"/>
            <a:ext cx="5750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BFM / FTX Training Rules</a:t>
            </a:r>
            <a:endParaRPr/>
          </a:p>
        </p:txBody>
      </p:sp>
      <p:sp>
        <p:nvSpPr>
          <p:cNvPr id="97" name="Google Shape;97;p23"/>
          <p:cNvSpPr/>
          <p:nvPr/>
        </p:nvSpPr>
        <p:spPr>
          <a:xfrm>
            <a:off x="304800" y="1371600"/>
            <a:ext cx="5750485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Administrative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*Departure/spin.  Compressor Stall/EGT/RPM.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Scheduled face to face brief.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 Authorized by cognizant commander.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Designated ACM area.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*Currency: All In Flight Have Flown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&lt; 750 hrs FPT in type/class: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Once within previous 6 days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Twice within previous 14 days (1 dynamic in T/M).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&gt; or = 750 hrs FPT in type/class: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Once within previous 14 days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Twice within previous 30 days (1 dynamic in T/M).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Weather, Decks and Blocks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Daylight (from 30 minutes past sunrise till 30 minutes prior to sunset), VMC, 5 miles visibility and a defined horizon.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separation – 2,000 feet vertically and 1 mile horizontally.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maneuvers through cloud layers.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*Decks (brief MSL altitudes for working area)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Hard Deck: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Minimum 10,000 feet AGL (or 5,000 feet above an undercast).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0858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∙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undercast shall be no higher than 7,000 feet AGL solo/8,000 feet AGL dual.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Soft Deck: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Minimum 5,000 feet above the hard deck.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Noto Sans Symbols"/>
              <a:buChar char="€"/>
            </a:pPr>
            <a:r>
              <a:rPr b="1" i="0" lang="en-US" sz="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 slow speed or high AOA maneuvering below the soft deck (less than 120 KIAS or more than 24 units sustained for more than 3 seconds).</a:t>
            </a:r>
            <a:endParaRPr b="1" i="0" sz="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*Blocks: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Char char="•"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Established in assigned block by 10 nm without required SA on opposing force.</a:t>
            </a:r>
            <a:endParaRPr b="1" sz="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 Requirements: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Transmit / Receive / Monitor Guard / ICS (multi place aircraft).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changes other than speed brakes are prohibited.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Pre-commencement of ACM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G-warm maneuver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Altimeter warnings set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lead final coordination: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€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 weather.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€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Announce local altimeter setting and any decks/blocks changes.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Commencement of ACM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Collision Avoidance: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 feet separation between all aircraft at all times.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assume the other aircraft does not see you.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ts val="720"/>
              <a:buFont typeface="Arial"/>
              <a:buNone/>
            </a:pPr>
            <a:r>
              <a:t/>
            </a:r>
            <a:endParaRPr b="0" sz="7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1" marL="742950" marR="0" rtl="0" algn="l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 txBox="1"/>
          <p:nvPr/>
        </p:nvSpPr>
        <p:spPr>
          <a:xfrm>
            <a:off x="6300886" y="1371600"/>
            <a:ext cx="5433914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Head-on pass: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the established trend, if no trend established, give way to the right to create a left-to-left pass.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Broadcast your own intentions.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Converging flight paths: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Nose-high goes high.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Nose-low has collision avoidance responsibility.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Broadcast your own intentions.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intentionally maneuver to lose sight (no blind lead turns).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sun aircraft has the responsibility for collision avoidance.  If down sun aircraft lost sight, transmit “call sign blind sun” and turn away from predicted collision bearing.  If up-sun aircraft still has sight of the down-sun aircraft and safe separation can be maintained, the up-sun aircraft shall immediately broadcast “call sign continue”, otherwise knock it off.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lost sight, transmit “call sign blind” and turn away from predicted collision bearing.  Other aircraft shall transmit “call sign continue” or “call sign blind </a:t>
            </a:r>
            <a:r>
              <a:rPr b="0" i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altitude</a:t>
            </a: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  If two aircraft have lost sight the first aircraft to transmit blind shall deconflict via altitude.  Knock it off anytime deconfliction is not assured.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BFM Events Only:  Knock it off if both aircraft have lost sight.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Events Only:  If lost sight of the bandit use the term “no joy” vice “blind”.  Without a tally/visual on all fighters/bandits, aircraft shall conduct belly checks at a minimum of every 90 degrees of turn.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“ballistic” (for slow speed reduced maneuverability &lt; 100 KIAS).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head-on missile attacks inside 9,000 feet (1.5nm) 20 degrees of the nose.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∙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forward quarter gun attacks (45 degrees of the nose).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 off all gun attacks at 1,000 feet.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Terrain Avoidance: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guns defense below the soft deck (aggressive nose-low, &gt; 45° out-of-plane).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Offensive aircraft will monitor the defensive aircraft’s altitude, attitude, and airspeed and will break off the attack prior to pushing the defensive aircraft through the hard deck.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Termination of ACM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 shall cease when: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training rule is violated.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“Knock it off” is called by anyone, all players echo, or an aircraft is rocking its wings.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urier New"/>
              <a:buChar char="o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“Knock it off” for: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Interloper.		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Departure/spin.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G-LOC (mandatory RTB)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 alt broken.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Nordo/ICS Failure.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Overstress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Bingo fuel.</a:t>
            </a:r>
            <a:endParaRPr b="0" i="0" sz="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Termination of ACM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b="0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Aircraft shall maneuver to maintain safety of flight and be aware of the high midair collision potential following the “knock it off” call. </a:t>
            </a:r>
            <a:endParaRPr/>
          </a:p>
          <a:p>
            <a:pPr indent="-177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rPr b="1" lang="en-US" sz="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*** RED FONT INDICATES CNAF-M-3710 MINIMUM REQUIRED BRIEFING ITEMS***</a:t>
            </a:r>
            <a:endParaRPr/>
          </a:p>
          <a:p>
            <a:pPr indent="-18415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3">
            <a:hlinkClick action="ppaction://hlinkshowjump?jump=previousslide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0499" y="5562600"/>
            <a:ext cx="533400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-45C LAR/WEZ">
  <p:cSld name="T-45C LAR/WEZ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76200" y="1219200"/>
            <a:ext cx="11811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eapon Envelopes" id="102" name="Google Shape;10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0" y="189324"/>
            <a:ext cx="3884611" cy="647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/>
          <p:nvPr/>
        </p:nvSpPr>
        <p:spPr>
          <a:xfrm>
            <a:off x="838200" y="2209800"/>
            <a:ext cx="400830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T-45C LAR / WEZ</a:t>
            </a:r>
            <a:b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EMPLOYING WEAPONS INSIDE THE SHADED AREAS LABELED “PRECLUDED FROM TRAINING” IS A TRAINING RULE VIOLATION AND WILL TREATED AS SUCH.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4">
            <a:hlinkClick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400" y="6248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4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4733" y="6262577"/>
            <a:ext cx="441154" cy="44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" showMasterSp="0">
  <p:cSld name="Questio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5"/>
          <p:cNvPicPr preferRelativeResize="0"/>
          <p:nvPr/>
        </p:nvPicPr>
        <p:blipFill rotWithShape="1">
          <a:blip r:embed="rId2">
            <a:alphaModFix/>
          </a:blip>
          <a:srcRect b="5728" l="0" r="0" t="0"/>
          <a:stretch/>
        </p:blipFill>
        <p:spPr>
          <a:xfrm>
            <a:off x="6412451" y="1191163"/>
            <a:ext cx="6236749" cy="56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9" id="108" name="Google Shape;1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5" y="5716306"/>
            <a:ext cx="97790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/>
        </p:nvSpPr>
        <p:spPr>
          <a:xfrm>
            <a:off x="5629365" y="6553200"/>
            <a:ext cx="9332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1542.167C</a:t>
            </a:r>
            <a:endParaRPr/>
          </a:p>
        </p:txBody>
      </p:sp>
      <p:pic>
        <p:nvPicPr>
          <p:cNvPr id="110" name="Google Shape;110;p25"/>
          <p:cNvPicPr preferRelativeResize="0"/>
          <p:nvPr/>
        </p:nvPicPr>
        <p:blipFill rotWithShape="1">
          <a:blip r:embed="rId4">
            <a:alphaModFix/>
          </a:blip>
          <a:srcRect b="33660" l="0" r="0" t="32432"/>
          <a:stretch/>
        </p:blipFill>
        <p:spPr>
          <a:xfrm>
            <a:off x="7503139" y="3237912"/>
            <a:ext cx="4384061" cy="1486488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pic>
        <p:nvPicPr>
          <p:cNvPr descr="vt-7" id="111" name="Google Shape;11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8" y="152400"/>
            <a:ext cx="1033462" cy="9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/>
          <p:nvPr/>
        </p:nvSpPr>
        <p:spPr>
          <a:xfrm>
            <a:off x="822910" y="2578934"/>
            <a:ext cx="613488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SAVED ROUNDS?</a:t>
            </a:r>
            <a:endParaRPr/>
          </a:p>
        </p:txBody>
      </p:sp>
      <p:grpSp>
        <p:nvGrpSpPr>
          <p:cNvPr id="113" name="Google Shape;113;p25"/>
          <p:cNvGrpSpPr/>
          <p:nvPr/>
        </p:nvGrpSpPr>
        <p:grpSpPr>
          <a:xfrm>
            <a:off x="9306569" y="273335"/>
            <a:ext cx="1699496" cy="1130731"/>
            <a:chOff x="6518767" y="279233"/>
            <a:chExt cx="1699496" cy="1130731"/>
          </a:xfrm>
        </p:grpSpPr>
        <p:pic>
          <p:nvPicPr>
            <p:cNvPr id="114" name="Google Shape;114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7041920" y="664257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  <p:pic>
          <p:nvPicPr>
            <p:cNvPr id="115" name="Google Shape;115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6508598" y="616499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</p:grpSp>
      <p:pic>
        <p:nvPicPr>
          <p:cNvPr id="116" name="Google Shape;116;p25">
            <a:hlinkClick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82400" y="6248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>
            <a:hlinkClick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894733" y="6262577"/>
            <a:ext cx="441154" cy="44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>
  <p:cSld name="Standard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21" name="Google Shape;121;p26">
            <a:hlinkClick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82400" y="6248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2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" type="body"/>
          </p:nvPr>
        </p:nvSpPr>
        <p:spPr>
          <a:xfrm>
            <a:off x="609600" y="1447800"/>
            <a:ext cx="5386917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609600" y="1976437"/>
            <a:ext cx="5386917" cy="457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6" name="Google Shape;126;p27"/>
          <p:cNvSpPr txBox="1"/>
          <p:nvPr>
            <p:ph idx="3" type="body"/>
          </p:nvPr>
        </p:nvSpPr>
        <p:spPr>
          <a:xfrm>
            <a:off x="6193368" y="1447800"/>
            <a:ext cx="5389033" cy="498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7" name="Google Shape;127;p27"/>
          <p:cNvSpPr txBox="1"/>
          <p:nvPr>
            <p:ph idx="4" type="body"/>
          </p:nvPr>
        </p:nvSpPr>
        <p:spPr>
          <a:xfrm>
            <a:off x="6193368" y="1976436"/>
            <a:ext cx="5389033" cy="4576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pic>
        <p:nvPicPr>
          <p:cNvPr id="128" name="Google Shape;128;p27">
            <a:hlinkClick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82400" y="6248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ck MIF">
  <p:cSld name="Block MIF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>
            <p:ph idx="2" type="pic"/>
          </p:nvPr>
        </p:nvSpPr>
        <p:spPr>
          <a:xfrm>
            <a:off x="2389717" y="1447799"/>
            <a:ext cx="7315200" cy="3657601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8"/>
          <p:cNvSpPr txBox="1"/>
          <p:nvPr/>
        </p:nvSpPr>
        <p:spPr>
          <a:xfrm>
            <a:off x="4721264" y="304800"/>
            <a:ext cx="2749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 MIF</a:t>
            </a:r>
            <a:endParaRPr/>
          </a:p>
        </p:txBody>
      </p:sp>
      <p:pic>
        <p:nvPicPr>
          <p:cNvPr id="132" name="Google Shape;132;p28">
            <a:hlinkClick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82400" y="6248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>
            <a:hlinkClick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4733" y="6262577"/>
            <a:ext cx="441154" cy="44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M / TTO">
  <p:cSld name="ORM / T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/>
        </p:nvSpPr>
        <p:spPr>
          <a:xfrm>
            <a:off x="1905000" y="381000"/>
            <a:ext cx="76995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ORM                                         TTO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/>
          <p:nvPr/>
        </p:nvSpPr>
        <p:spPr>
          <a:xfrm>
            <a:off x="381000" y="1676400"/>
            <a:ext cx="5943600" cy="350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REQUIREMENTS / LIMITATIONS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CREW REST / CREW DAY / WORK WEEK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WARM-UP ELIGIBILITY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AND INITIAL</a:t>
            </a:r>
            <a:endParaRPr/>
          </a:p>
          <a:p>
            <a:pPr indent="-20320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FACTORS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STRESSORS / EXTERNAL FACTORS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 STRAIN CONSIDERATIONS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STATUS</a:t>
            </a:r>
            <a:endParaRPr/>
          </a:p>
          <a:p>
            <a:pPr indent="-228600" lvl="2" marL="10858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CREW DAY</a:t>
            </a:r>
            <a:endParaRPr/>
          </a:p>
          <a:p>
            <a:pPr indent="-228600" lvl="2" marL="10858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CREW REST</a:t>
            </a:r>
            <a:endParaRPr/>
          </a:p>
          <a:p>
            <a:pPr indent="-228600" lvl="2" marL="10858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NOURISHMENT</a:t>
            </a:r>
            <a:endParaRPr/>
          </a:p>
          <a:p>
            <a:pPr indent="-228600" lvl="2" marL="10858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HYDRATION</a:t>
            </a:r>
            <a:endParaRPr/>
          </a:p>
          <a:p>
            <a:pPr indent="-228600" lvl="2" marL="10858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1"/>
          <p:cNvSpPr txBox="1"/>
          <p:nvPr/>
        </p:nvSpPr>
        <p:spPr>
          <a:xfrm>
            <a:off x="6705600" y="1676400"/>
            <a:ext cx="4766048" cy="328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WILL CALL A TTO?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SITUATIONS WILL THE TTO BE CALLED?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CONFUSION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MISUNDERSTANDING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 RESPONSIBILITIES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RECOGNIZE THE NEED FOR A TTO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/ INSTRUCTION AS NECESSARY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–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 ON ATF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AND HOW WILL TRAINING RESUME?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ane Wrap" showMasterSp="0">
  <p:cSld name="Multiplane Wrap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2">
            <a:alphaModFix/>
          </a:blip>
          <a:srcRect b="5728" l="0" r="0" t="0"/>
          <a:stretch/>
        </p:blipFill>
        <p:spPr>
          <a:xfrm>
            <a:off x="6412451" y="1191163"/>
            <a:ext cx="6236749" cy="56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9" id="136" name="Google Shape;1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5" y="5716306"/>
            <a:ext cx="97790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5629365" y="6553200"/>
            <a:ext cx="9332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1542.167C</a:t>
            </a: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4">
            <a:alphaModFix/>
          </a:blip>
          <a:srcRect b="33660" l="0" r="0" t="32432"/>
          <a:stretch/>
        </p:blipFill>
        <p:spPr>
          <a:xfrm>
            <a:off x="7503139" y="3237912"/>
            <a:ext cx="4384061" cy="1486488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pic>
        <p:nvPicPr>
          <p:cNvPr descr="vt-7" id="139" name="Google Shape;13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8" y="152400"/>
            <a:ext cx="1033462" cy="9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 txBox="1"/>
          <p:nvPr/>
        </p:nvSpPr>
        <p:spPr>
          <a:xfrm>
            <a:off x="762000" y="2362200"/>
            <a:ext cx="66243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UP / QUESTIONS</a:t>
            </a:r>
            <a:endParaRPr/>
          </a:p>
        </p:txBody>
      </p:sp>
      <p:grpSp>
        <p:nvGrpSpPr>
          <p:cNvPr id="141" name="Google Shape;141;p29"/>
          <p:cNvGrpSpPr/>
          <p:nvPr/>
        </p:nvGrpSpPr>
        <p:grpSpPr>
          <a:xfrm>
            <a:off x="9306569" y="273335"/>
            <a:ext cx="1699496" cy="1130731"/>
            <a:chOff x="6518767" y="279233"/>
            <a:chExt cx="1699496" cy="1130731"/>
          </a:xfrm>
        </p:grpSpPr>
        <p:pic>
          <p:nvPicPr>
            <p:cNvPr id="142" name="Google Shape;142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7041920" y="664257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  <p:pic>
          <p:nvPicPr>
            <p:cNvPr id="143" name="Google Shape;143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6508598" y="616499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</p:grpSp>
      <p:pic>
        <p:nvPicPr>
          <p:cNvPr id="144" name="Google Shape;144;p29">
            <a:hlinkClick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2393" y="4314993"/>
            <a:ext cx="638007" cy="63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9359" y="3439104"/>
            <a:ext cx="726612" cy="58647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3352732" y="3505200"/>
            <a:ext cx="25727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endParaRPr/>
          </a:p>
        </p:txBody>
      </p:sp>
      <p:sp>
        <p:nvSpPr>
          <p:cNvPr id="147" name="Google Shape;147;p29">
            <a:hlinkClick/>
          </p:cNvPr>
          <p:cNvSpPr txBox="1"/>
          <p:nvPr/>
        </p:nvSpPr>
        <p:spPr>
          <a:xfrm>
            <a:off x="3352732" y="4405163"/>
            <a:ext cx="22028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EVENT MENU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Wrap" showMasterSp="0">
  <p:cSld name="Single Wrap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b="5728" l="0" r="0" t="0"/>
          <a:stretch/>
        </p:blipFill>
        <p:spPr>
          <a:xfrm>
            <a:off x="6412451" y="1191163"/>
            <a:ext cx="6236749" cy="56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9" id="150" name="Google Shape;1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5" y="5716306"/>
            <a:ext cx="97790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5629365" y="6553200"/>
            <a:ext cx="9332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1542.167C</a:t>
            </a:r>
            <a:endParaRPr/>
          </a:p>
        </p:txBody>
      </p:sp>
      <p:pic>
        <p:nvPicPr>
          <p:cNvPr id="152" name="Google Shape;152;p30"/>
          <p:cNvPicPr preferRelativeResize="0"/>
          <p:nvPr/>
        </p:nvPicPr>
        <p:blipFill rotWithShape="1">
          <a:blip r:embed="rId4">
            <a:alphaModFix/>
          </a:blip>
          <a:srcRect b="33660" l="0" r="0" t="32432"/>
          <a:stretch/>
        </p:blipFill>
        <p:spPr>
          <a:xfrm>
            <a:off x="7503139" y="3237912"/>
            <a:ext cx="4384061" cy="1486488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pic>
        <p:nvPicPr>
          <p:cNvPr descr="vt-7" id="153" name="Google Shape;15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8" y="152400"/>
            <a:ext cx="1033462" cy="9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762000" y="2362200"/>
            <a:ext cx="66243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UP / QUESTIONS</a:t>
            </a:r>
            <a:endParaRPr/>
          </a:p>
        </p:txBody>
      </p:sp>
      <p:grpSp>
        <p:nvGrpSpPr>
          <p:cNvPr id="155" name="Google Shape;155;p30"/>
          <p:cNvGrpSpPr/>
          <p:nvPr/>
        </p:nvGrpSpPr>
        <p:grpSpPr>
          <a:xfrm>
            <a:off x="9306569" y="273335"/>
            <a:ext cx="1699496" cy="1130731"/>
            <a:chOff x="6518767" y="279233"/>
            <a:chExt cx="1699496" cy="1130731"/>
          </a:xfrm>
        </p:grpSpPr>
        <p:pic>
          <p:nvPicPr>
            <p:cNvPr id="156" name="Google Shape;156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7041920" y="664257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  <p:pic>
          <p:nvPicPr>
            <p:cNvPr id="157" name="Google Shape;157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6508598" y="616499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</p:grpSp>
      <p:pic>
        <p:nvPicPr>
          <p:cNvPr id="158" name="Google Shape;158;p30">
            <a:hlinkClick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2393" y="4314993"/>
            <a:ext cx="638007" cy="63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0"/>
          <p:cNvSpPr txBox="1"/>
          <p:nvPr/>
        </p:nvSpPr>
        <p:spPr>
          <a:xfrm>
            <a:off x="3352732" y="3352800"/>
            <a:ext cx="30043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CONTINGENCIES 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EMERGENCIES</a:t>
            </a:r>
            <a:endParaRPr/>
          </a:p>
        </p:txBody>
      </p:sp>
      <p:sp>
        <p:nvSpPr>
          <p:cNvPr id="160" name="Google Shape;160;p30">
            <a:hlinkClick/>
          </p:cNvPr>
          <p:cNvSpPr txBox="1"/>
          <p:nvPr/>
        </p:nvSpPr>
        <p:spPr>
          <a:xfrm>
            <a:off x="3352732" y="4405163"/>
            <a:ext cx="22028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62699"/>
                </a:solidFill>
                <a:latin typeface="Arial"/>
                <a:ea typeface="Arial"/>
                <a:cs typeface="Arial"/>
                <a:sym typeface="Arial"/>
              </a:rPr>
              <a:t>EVENT MENU</a:t>
            </a:r>
            <a:endParaRPr/>
          </a:p>
        </p:txBody>
      </p:sp>
      <p:sp>
        <p:nvSpPr>
          <p:cNvPr id="161" name="Google Shape;161;p30"/>
          <p:cNvSpPr/>
          <p:nvPr/>
        </p:nvSpPr>
        <p:spPr>
          <a:xfrm>
            <a:off x="2667000" y="3581400"/>
            <a:ext cx="433202" cy="433202"/>
          </a:xfrm>
          <a:prstGeom prst="rect">
            <a:avLst/>
          </a:prstGeom>
          <a:solidFill>
            <a:srgbClr val="262626"/>
          </a:solidFill>
          <a:ln cap="flat" cmpd="sng" w="57150">
            <a:solidFill>
              <a:srgbClr val="606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TD Standard">
  <p:cSld name="VTD Standard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TD Questions" showMasterSp="0">
  <p:cSld name="VTD Questio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 b="5728" l="0" r="0" t="0"/>
          <a:stretch/>
        </p:blipFill>
        <p:spPr>
          <a:xfrm>
            <a:off x="6412451" y="1191163"/>
            <a:ext cx="6236749" cy="56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9" id="38" name="Google Shape;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5" y="5716306"/>
            <a:ext cx="977900" cy="9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/>
        </p:nvSpPr>
        <p:spPr>
          <a:xfrm>
            <a:off x="5629365" y="6553200"/>
            <a:ext cx="9332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1542.167C</a:t>
            </a:r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4">
            <a:alphaModFix/>
          </a:blip>
          <a:srcRect b="33660" l="0" r="0" t="32432"/>
          <a:stretch/>
        </p:blipFill>
        <p:spPr>
          <a:xfrm>
            <a:off x="7503139" y="3237912"/>
            <a:ext cx="4384061" cy="1486488"/>
          </a:xfrm>
          <a:prstGeom prst="rect">
            <a:avLst/>
          </a:prstGeom>
          <a:noFill/>
          <a:ln>
            <a:noFill/>
          </a:ln>
          <a:effectLst>
            <a:reflection blurRad="0" dir="5400000" dist="50800" endA="300" endPos="38500" kx="0" rotWithShape="0" algn="bl" stA="50000" stPos="0" sy="-100000" ky="0"/>
          </a:effectLst>
        </p:spPr>
      </p:pic>
      <p:pic>
        <p:nvPicPr>
          <p:cNvPr descr="vt-7" id="41" name="Google Shape;4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8" y="152400"/>
            <a:ext cx="1033462" cy="995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1105302" y="2895600"/>
            <a:ext cx="46858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grpSp>
        <p:nvGrpSpPr>
          <p:cNvPr id="43" name="Google Shape;43;p13"/>
          <p:cNvGrpSpPr/>
          <p:nvPr/>
        </p:nvGrpSpPr>
        <p:grpSpPr>
          <a:xfrm>
            <a:off x="9306569" y="273335"/>
            <a:ext cx="1699496" cy="1130731"/>
            <a:chOff x="6518767" y="279233"/>
            <a:chExt cx="1699496" cy="1130731"/>
          </a:xfrm>
        </p:grpSpPr>
        <p:pic>
          <p:nvPicPr>
            <p:cNvPr id="44" name="Google Shape;44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7041920" y="664257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  <p:pic>
          <p:nvPicPr>
            <p:cNvPr id="45" name="Google Shape;45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-8360188">
              <a:off x="6508598" y="616499"/>
              <a:ext cx="1186512" cy="40844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t" dir="5040000" dist="228600">
                <a:srgbClr val="2C99D1">
                  <a:alpha val="35686"/>
                </a:srgbClr>
              </a:outerShdw>
            </a:effectLst>
          </p:spPr>
        </p:pic>
      </p:grpSp>
      <p:pic>
        <p:nvPicPr>
          <p:cNvPr id="46" name="Google Shape;46;p13">
            <a:hlinkClick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46046" y="6262577"/>
            <a:ext cx="441154" cy="44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alls / Event Selection">
  <p:cSld name="Overalls / Event Selec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/>
        </p:nvSpPr>
        <p:spPr>
          <a:xfrm>
            <a:off x="4900801" y="381000"/>
            <a:ext cx="2390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521970" y="1524000"/>
            <a:ext cx="5562600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Review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Objective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Objectives</a:t>
            </a:r>
            <a:endParaRPr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QOD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NATOPS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</a:t>
            </a:r>
            <a:endParaRPr/>
          </a:p>
        </p:txBody>
      </p:sp>
      <p:sp>
        <p:nvSpPr>
          <p:cNvPr id="50" name="Google Shape;50;p14"/>
          <p:cNvSpPr txBox="1"/>
          <p:nvPr/>
        </p:nvSpPr>
        <p:spPr>
          <a:xfrm>
            <a:off x="521969" y="5772090"/>
            <a:ext cx="55626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NFS verify prereq’s complete IAW MCG.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7620000" y="1752600"/>
            <a:ext cx="28953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EVENT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MIN">
  <p:cSld name="ADMI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/>
        </p:nvSpPr>
        <p:spPr>
          <a:xfrm>
            <a:off x="5247048" y="304800"/>
            <a:ext cx="16979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endParaRPr/>
          </a:p>
        </p:txBody>
      </p:sp>
      <p:sp>
        <p:nvSpPr>
          <p:cNvPr id="54" name="Google Shape;54;p15"/>
          <p:cNvSpPr txBox="1"/>
          <p:nvPr/>
        </p:nvSpPr>
        <p:spPr>
          <a:xfrm>
            <a:off x="521970" y="1410355"/>
            <a:ext cx="4725079" cy="5616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Planning Factors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WX / NOTAMS / TFR / BASH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Airfield / Airspace</a:t>
            </a:r>
            <a:endParaRPr/>
          </a:p>
          <a:p>
            <a:pPr indent="-2857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 Data / KBC Review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Crews / Callsigns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 Timeline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Data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 Fill-Ins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Clearance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Taxi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Rendezvous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J/</a:t>
            </a: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LCLS 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 Plan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Waypoint / Sequence Plan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Maneuvers (IAW MCG)</a:t>
            </a:r>
            <a:endParaRPr/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 /ADB Review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Preflight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Arming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Marshal</a:t>
            </a:r>
            <a:endParaRPr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 txBox="1"/>
          <p:nvPr/>
        </p:nvSpPr>
        <p:spPr>
          <a:xfrm>
            <a:off x="6095999" y="1410355"/>
            <a:ext cx="573505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Enroute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Route of flight / procedures</a:t>
            </a:r>
            <a:endParaRPr/>
          </a:p>
          <a:p>
            <a: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Area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 Info, Time, Event, Control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Entry / Exit Procedures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Altitude and Lateral Restrictions</a:t>
            </a:r>
            <a:endParaRPr/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RTB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/ Route of Flight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Recovery Procedures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Landing Pattern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Runway Considerations</a:t>
            </a:r>
            <a:endParaRPr/>
          </a:p>
          <a:p>
            <a: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Landing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Taxi 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Parking – Hotpits / Hotseat / Line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Debrief Time / Location</a:t>
            </a:r>
            <a:endParaRPr/>
          </a:p>
          <a:p>
            <a:pPr indent="-3683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CADMIN">
  <p:cSld name="TACADMI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/>
        </p:nvSpPr>
        <p:spPr>
          <a:xfrm>
            <a:off x="4789680" y="304800"/>
            <a:ext cx="2612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TACADMIN</a:t>
            </a:r>
            <a:endParaRPr/>
          </a:p>
        </p:txBody>
      </p:sp>
      <p:sp>
        <p:nvSpPr>
          <p:cNvPr id="58" name="Google Shape;58;p16"/>
          <p:cNvSpPr txBox="1"/>
          <p:nvPr/>
        </p:nvSpPr>
        <p:spPr>
          <a:xfrm>
            <a:off x="6095999" y="1611898"/>
            <a:ext cx="6019801" cy="5093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Sun/Moon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Decks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Altimeter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Marshal Check-In / Alpha Check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G-Warm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FENCE In / Alibis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 / Range Check-In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 the War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OPS &amp; G Checks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KIO vs Terminate / COMM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TACFORM btwn sets &amp; runs </a:t>
            </a:r>
            <a:r>
              <a:rPr b="1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(if applicable)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KIO / FENCE Out / Battle Damage Checks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 txBox="1"/>
          <p:nvPr/>
        </p:nvSpPr>
        <p:spPr>
          <a:xfrm>
            <a:off x="609600" y="1611898"/>
            <a:ext cx="5181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Avionics Setup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A/A TCN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Bullseye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Waypoints / Offsets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 Setup / Usage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Stores Page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Wingspan Settings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encies">
  <p:cSld name="Contingencie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/>
        </p:nvSpPr>
        <p:spPr>
          <a:xfrm>
            <a:off x="4080063" y="304800"/>
            <a:ext cx="40318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endParaRPr/>
          </a:p>
        </p:txBody>
      </p:sp>
      <p:sp>
        <p:nvSpPr>
          <p:cNvPr id="62" name="Google Shape;62;p17"/>
          <p:cNvSpPr txBox="1"/>
          <p:nvPr/>
        </p:nvSpPr>
        <p:spPr>
          <a:xfrm>
            <a:off x="598169" y="1905000"/>
            <a:ext cx="5497830" cy="3820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Allowable Slide Times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/ No-go Criteria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Fallouts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Spares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 Completion Criteria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Lead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Alternate Mission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ergencies">
  <p:cSld name="Emergencie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/>
        </p:nvSpPr>
        <p:spPr>
          <a:xfrm>
            <a:off x="4298072" y="304800"/>
            <a:ext cx="35958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EMERGENCIES</a:t>
            </a:r>
            <a:endParaRPr/>
          </a:p>
        </p:txBody>
      </p:sp>
      <p:sp>
        <p:nvSpPr>
          <p:cNvPr id="65" name="Google Shape;65;p18"/>
          <p:cNvSpPr txBox="1"/>
          <p:nvPr/>
        </p:nvSpPr>
        <p:spPr>
          <a:xfrm>
            <a:off x="762000" y="1752600"/>
            <a:ext cx="5497830" cy="3728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ABORTS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NORDO / LCLS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SYSTEM FAILURES / EPs / CRM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MIDAIR / BIRD STRIKE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EJECTION / SAR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DIVERTS / BINGO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RADIO / ICS FAILURE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FIELD ARRESTMENT</a:t>
            </a:r>
            <a:endParaRPr/>
          </a:p>
        </p:txBody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6477000" y="1752600"/>
            <a:ext cx="5257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>
                <a:solidFill>
                  <a:srgbClr val="C0000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19.xml"/><Relationship Id="rId1" Type="http://schemas.openxmlformats.org/officeDocument/2006/relationships/image" Target="../media/image8.jpg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5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21 logo"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5" y="187967"/>
            <a:ext cx="8667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 logo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5162" y="187967"/>
            <a:ext cx="8667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7" id="14" name="Google Shape;14;p9">
            <a:hlinkClick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1618"/>
            <a:ext cx="1033462" cy="995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t-9" id="15" name="Google Shape;15;p9">
            <a:hlinkClick action="ppaction://hlinkshowjump?jump=firstslide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400" y="189555"/>
            <a:ext cx="977900" cy="98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9"/>
          <p:cNvCxnSpPr/>
          <p:nvPr/>
        </p:nvCxnSpPr>
        <p:spPr>
          <a:xfrm>
            <a:off x="221225" y="1273277"/>
            <a:ext cx="11400504" cy="0"/>
          </a:xfrm>
          <a:prstGeom prst="straightConnector1">
            <a:avLst/>
          </a:prstGeom>
          <a:solidFill>
            <a:schemeClr val="accent1"/>
          </a:solidFill>
          <a:ln cap="flat" cmpd="sng" w="50800">
            <a:solidFill>
              <a:srgbClr val="2C99D1"/>
            </a:solidFill>
            <a:prstDash val="solid"/>
            <a:round/>
            <a:headEnd len="sm" w="sm" type="triangle"/>
            <a:tailEnd len="sm" w="sm" type="none"/>
          </a:ln>
        </p:spPr>
      </p:cxnSp>
      <p:cxnSp>
        <p:nvCxnSpPr>
          <p:cNvPr id="17" name="Google Shape;17;p9"/>
          <p:cNvCxnSpPr/>
          <p:nvPr/>
        </p:nvCxnSpPr>
        <p:spPr>
          <a:xfrm>
            <a:off x="341745" y="1335323"/>
            <a:ext cx="11398683" cy="0"/>
          </a:xfrm>
          <a:prstGeom prst="straightConnector1">
            <a:avLst/>
          </a:prstGeom>
          <a:solidFill>
            <a:schemeClr val="accent1"/>
          </a:solidFill>
          <a:ln cap="flat" cmpd="sng" w="50800">
            <a:solidFill>
              <a:schemeClr val="dk1"/>
            </a:solidFill>
            <a:prstDash val="solid"/>
            <a:round/>
            <a:headEnd len="sm" w="sm" type="none"/>
            <a:tailEnd len="sm" w="sm" type="triangl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fduiDD3VxCU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>
            <p:ph idx="1" type="subTitle"/>
          </p:nvPr>
        </p:nvSpPr>
        <p:spPr>
          <a:xfrm>
            <a:off x="612500" y="3810000"/>
            <a:ext cx="390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/>
              <a:t>vZJX Masterclass by Cole H.</a:t>
            </a:r>
            <a:endParaRPr/>
          </a:p>
        </p:txBody>
      </p:sp>
      <p:sp>
        <p:nvSpPr>
          <p:cNvPr id="168" name="Google Shape;168;p1"/>
          <p:cNvSpPr txBox="1"/>
          <p:nvPr>
            <p:ph type="ctrTitle"/>
          </p:nvPr>
        </p:nvSpPr>
        <p:spPr>
          <a:xfrm>
            <a:off x="600472" y="2057400"/>
            <a:ext cx="938172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MILITARY OPS ON VATSIM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177b6bb2b_0_57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SUA Exits</a:t>
            </a:r>
            <a:endParaRPr/>
          </a:p>
        </p:txBody>
      </p:sp>
      <p:sp>
        <p:nvSpPr>
          <p:cNvPr id="234" name="Google Shape;234;g2d177b6bb2b_0_57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Once pilot requests exit/SUA Cold: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VFR: “Random VFR descent approved/Specific VFR instruction (as required), report clear of the MOA, Example 1 MOA cold and inactive.”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IFR: Similar to pop-up IFR!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“Cleared to XXX…. (full </a:t>
            </a:r>
            <a:r>
              <a:rPr lang="en-US"/>
              <a:t>clearance</a:t>
            </a:r>
            <a:r>
              <a:rPr lang="en-US"/>
              <a:t>), Example 1 MOA cold and inactive.”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177b6bb2b_0_63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SUA Traffic Management</a:t>
            </a:r>
            <a:endParaRPr/>
          </a:p>
        </p:txBody>
      </p:sp>
      <p:sp>
        <p:nvSpPr>
          <p:cNvPr id="241" name="Google Shape;241;g2d177b6bb2b_0_63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Unauthorized/VFR Target Entry: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“Killer 1-1, Whiskey Alert/Interloper, Bearing XXX, Range XXnm, Altitude XXX”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If target leaves:</a:t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“Killer 1-1, Spill Out.”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177b6bb2b_0_69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Airborne Intercepts</a:t>
            </a:r>
            <a:endParaRPr/>
          </a:p>
        </p:txBody>
      </p:sp>
      <p:sp>
        <p:nvSpPr>
          <p:cNvPr id="248" name="Google Shape;248;g2d177b6bb2b_0_69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Congratulations</a:t>
            </a:r>
            <a:r>
              <a:rPr lang="en-US"/>
              <a:t>, as ATC you are the Air Battle Manager! (E2/E3 radar operator).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Vectoring to TOI (Target of Interest)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“Killer 1-1, cleared into Class A airspace with due regard”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May also issue headings and altitudes.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Pilot may request a BRA or a Bogey Dope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BRA = Bearing, Range, Altitude. Bearing to intercept, range to intercept, altitude of TOI.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Bogey dope is pilot phraseology requesting a BRA.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177b6bb2b_0_75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IFR Arrivals</a:t>
            </a:r>
            <a:endParaRPr/>
          </a:p>
        </p:txBody>
      </p:sp>
      <p:sp>
        <p:nvSpPr>
          <p:cNvPr id="255" name="Google Shape;255;g2d177b6bb2b_0_75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Nothing different! Continue to treat forms flights as a single aircraft unless they request separate IFR handling.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177b6bb2b_0_81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Breaks</a:t>
            </a:r>
            <a:endParaRPr/>
          </a:p>
        </p:txBody>
      </p:sp>
      <p:sp>
        <p:nvSpPr>
          <p:cNvPr id="262" name="Google Shape;262;g2d177b6bb2b_0_81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Pilot requests break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“Killer 1-1, proceed to X mile initial, (turn direction as required) report initial”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After reporting initial: “Killer 1-1, break (at the numbers/midfield/upwind) approved, report the break.”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Reporting break: “Killer 1-1, winds xxx/xx, check gear down, runway xx cleared to land/t+g” 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Types of break: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Interval break: Lead breaks first, wing waits 3-5 seconds then follows.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Section/Fan: Lead and wing break 2 seconds apart, varying AoB and pull to maintain separation.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Carrier: 800ft AGL initial, followed by a short fan break to land.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d177b6bb2b_0_87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Landing Pattern Tips</a:t>
            </a:r>
            <a:endParaRPr/>
          </a:p>
        </p:txBody>
      </p:sp>
      <p:sp>
        <p:nvSpPr>
          <p:cNvPr id="269" name="Google Shape;269;g2d177b6bb2b_0_87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PILOT REPORTS GEAR DOWN EACH PASS!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Always issue winds to the pilot on each pass as well!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https://www.youtube.com/watch?v=fduiDD3VxCU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177b6bb2b_0_0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 to Mil Procedures</a:t>
            </a:r>
            <a:endParaRPr/>
          </a:p>
        </p:txBody>
      </p:sp>
      <p:sp>
        <p:nvSpPr>
          <p:cNvPr id="175" name="Google Shape;175;g2d177b6bb2b_0_0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Welcome Aboard!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vZJX and VATSIM are fantastic at simulating GA and Commercial flying.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We have the capability to handle both vSOA and standard military flight ops.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Unfortunately, not often trained for or practiced.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General Info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More dynamic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Adds </a:t>
            </a:r>
            <a:r>
              <a:rPr lang="en-US"/>
              <a:t>complexity and fun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Will encourage more pilots to fly in our less used airspace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177b6bb2b_0_18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Airspaces</a:t>
            </a:r>
            <a:endParaRPr/>
          </a:p>
        </p:txBody>
      </p:sp>
      <p:sp>
        <p:nvSpPr>
          <p:cNvPr id="182" name="Google Shape;182;g2d177b6bb2b_0_18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g2d177b6bb2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9" y="1524000"/>
            <a:ext cx="4755601" cy="370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d177b6bb2b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400" y="1524000"/>
            <a:ext cx="3556124" cy="30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d177b6bb2b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6300" y="3144050"/>
            <a:ext cx="3690901" cy="34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177b6bb2b_0_12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Airspace Defined</a:t>
            </a:r>
            <a:endParaRPr/>
          </a:p>
        </p:txBody>
      </p:sp>
      <p:sp>
        <p:nvSpPr>
          <p:cNvPr id="192" name="Google Shape;192;g2d177b6bb2b_0_12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Prohibited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Security, etc. No flights permitted. e.x. P50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Restricted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Areas of hazard used by permitted aircraft. If not active, all flights allowed. If active, requires routing around. e.x. R2908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Warning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3nm off coast, activities that may contain hazards. No special routing required. e.x. W155A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Military Operations Area (MOA)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Separates training Mil aircraft from IFR traffic. If cold, no reroutes. If active, maintain separation or reroute. VFR permitted. e.x. PNMOA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Alert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Depicted areas that contain high volume of training. e.x. A292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177b6bb2b_0_27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Clearance Delivery</a:t>
            </a:r>
            <a:endParaRPr/>
          </a:p>
        </p:txBody>
      </p:sp>
      <p:sp>
        <p:nvSpPr>
          <p:cNvPr id="199" name="Google Shape;199;g2d177b6bb2b_0_27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VFR: No change unless SOP VFR departure procedure exists. (NSE2V)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IFR: No change.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MOA Request: As delivery, coordinate activation with appropriate agency (approach or center based on who owns it).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Formations: Clear the flight as one aircraft unless they request separate clearances for reasons such as IFR penetration. Lead sq. mode c, wingmen standby. All flight elements receive a sq code!!! R</a:t>
            </a:r>
            <a:r>
              <a:rPr lang="en-US"/>
              <a:t>adio callsign = “XXXX Flight” (Shooter Flight, Shooter 196 Flight)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177b6bb2b_0_33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Ground</a:t>
            </a:r>
            <a:endParaRPr/>
          </a:p>
        </p:txBody>
      </p:sp>
      <p:sp>
        <p:nvSpPr>
          <p:cNvPr id="206" name="Google Shape;206;g2d177b6bb2b_0_33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Normal Taxi: Same as always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Expedited/Scramble: Taxi at pilot’s discretion, all runway crossings approved. Standard taxi phraseology may also apply as needed.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Formations: Either in-trail (centerline) or staggered taxi. Treat the formation as one aircraft, radio callsign = “XXXX Flight” (Shooter Flight, Shooter 196 Flight)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177b6bb2b_0_39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 Takeoffs</a:t>
            </a:r>
            <a:endParaRPr/>
          </a:p>
        </p:txBody>
      </p:sp>
      <p:sp>
        <p:nvSpPr>
          <p:cNvPr id="213" name="Google Shape;213;g2d177b6bb2b_0_39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VFR: Same as always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IFR: “Cleared for takeoff, switch to departure”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Scramble: Coordinate unrestricted climbs with departure prior! “Climb unrestricted to XXXX, cleared for takeoff, switch to departure”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ALWAYS ISSUE WINDS TO MIL AIRCRAFT!!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Formations: Radio callsigns same as previously discussed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3 types of forms takeoffs: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Section: All elements roll and rotate simultaneously.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Interval: Lead rolls first, each wing waits an additional 3-5 seconds after proceeding a/c.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Individual: Treat aircraft as solo.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177b6bb2b_0_45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Departure Radar</a:t>
            </a:r>
            <a:endParaRPr/>
          </a:p>
        </p:txBody>
      </p:sp>
      <p:sp>
        <p:nvSpPr>
          <p:cNvPr id="220" name="Google Shape;220;g2d177b6bb2b_0_45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Standard: No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Scramble: Re-issue unrestricted climb instructions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Formation: Same phraseology. If section/division took off individually, until they have rejoined treat them as individuals.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177b6bb2b_0_51"/>
          <p:cNvSpPr txBox="1"/>
          <p:nvPr>
            <p:ph type="title"/>
          </p:nvPr>
        </p:nvSpPr>
        <p:spPr>
          <a:xfrm>
            <a:off x="1828800" y="304800"/>
            <a:ext cx="8534400" cy="7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SUA Use</a:t>
            </a:r>
            <a:endParaRPr/>
          </a:p>
        </p:txBody>
      </p:sp>
      <p:sp>
        <p:nvSpPr>
          <p:cNvPr id="227" name="Google Shape;227;g2d177b6bb2b_0_51"/>
          <p:cNvSpPr txBox="1"/>
          <p:nvPr>
            <p:ph idx="1" type="body"/>
          </p:nvPr>
        </p:nvSpPr>
        <p:spPr>
          <a:xfrm>
            <a:off x="304800" y="1524000"/>
            <a:ext cx="11582400" cy="50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SUA Request: “Center/Departure, Killer 1-1 (Flight) requests Example 1 MOA (may also ask for specific block altitudes)”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“Killer 1-1 (Flight), cleared to operate within the confines of the Example 1 MOA, maintain block altitude XXX-XXX (as required), report prior to exit, monitor this frequency for traffic advisories, frequency change approved.”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SUA Activation: “</a:t>
            </a:r>
            <a:r>
              <a:rPr lang="en-US"/>
              <a:t>Center/Departure, Killer 1-1 (Flight) show Example 1 MOA as hot and active”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</a:t>
            </a:r>
            <a:r>
              <a:rPr lang="en-US" sz="2800"/>
              <a:t>Killer 1-1 (Flight), showing Example 1 MOA as hot and active”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2022-11-23T22:33:29Z</dcterms:created>
  <dc:creator>Jonathan Jackson</dc:creator>
</cp:coreProperties>
</file>